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7" r:id="rId1"/>
  </p:sldMasterIdLst>
  <p:sldIdLst>
    <p:sldId id="256" r:id="rId2"/>
    <p:sldId id="257" r:id="rId3"/>
    <p:sldId id="265" r:id="rId4"/>
    <p:sldId id="259" r:id="rId5"/>
    <p:sldId id="258" r:id="rId6"/>
    <p:sldId id="260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14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99DEED-3679-F893-472B-F9270CF24FE1}" v="11" dt="2025-05-18T20:22:32.957"/>
    <p1510:client id="{2531DB54-48E8-5C66-0594-C2BD281813BC}" v="6" dt="2025-05-18T20:20:27.341"/>
    <p1510:client id="{84A683FF-5112-6A3D-2A32-DD821E63B706}" v="115" dt="2025-05-18T14:00:39.429"/>
    <p1510:client id="{C1A374D3-E4EE-6E93-EE6C-86EDADE698D9}" v="6" dt="2025-05-18T20:52:22.057"/>
    <p1510:client id="{F57AC837-6E41-95EB-D2C4-5FFE314F237A}" v="117" dt="2025-05-18T02:13:56.3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15BD615-37FD-4295-9A70-41A82B48D114}" type="doc">
      <dgm:prSet loTypeId="urn:microsoft.com/office/officeart/2005/8/layout/venn3" loCatId="relationship" qsTypeId="urn:microsoft.com/office/officeart/2005/8/quickstyle/simple1" qsCatId="simple" csTypeId="urn:microsoft.com/office/officeart/2005/8/colors/accent5_2" csCatId="accent5" phldr="1"/>
      <dgm:spPr/>
      <dgm:t>
        <a:bodyPr/>
        <a:lstStyle/>
        <a:p>
          <a:endParaRPr lang="en-US"/>
        </a:p>
      </dgm:t>
    </dgm:pt>
    <dgm:pt modelId="{CD7DEA9F-3B5B-49BB-BE53-CDF53A887B0B}">
      <dgm:prSet phldrT="[Text]" phldr="0"/>
      <dgm:spPr/>
      <dgm:t>
        <a:bodyPr/>
        <a:lstStyle/>
        <a:p>
          <a:r>
            <a:rPr lang="en-US"/>
            <a:t>Introduction</a:t>
          </a:r>
        </a:p>
      </dgm:t>
    </dgm:pt>
    <dgm:pt modelId="{928FD0F2-70F2-40EF-8F01-D2760DF38A92}" type="parTrans" cxnId="{7F13FA1A-1D15-4B07-9546-57EDE5996C13}">
      <dgm:prSet/>
      <dgm:spPr/>
      <dgm:t>
        <a:bodyPr/>
        <a:lstStyle/>
        <a:p>
          <a:endParaRPr lang="en-US"/>
        </a:p>
      </dgm:t>
    </dgm:pt>
    <dgm:pt modelId="{02134FA5-9DEC-4C26-9F18-70B9E83310F3}" type="sibTrans" cxnId="{7F13FA1A-1D15-4B07-9546-57EDE5996C13}">
      <dgm:prSet/>
      <dgm:spPr/>
      <dgm:t>
        <a:bodyPr/>
        <a:lstStyle/>
        <a:p>
          <a:endParaRPr lang="en-US"/>
        </a:p>
      </dgm:t>
    </dgm:pt>
    <dgm:pt modelId="{096E2CB9-4122-46C0-8C0C-154717D4699C}">
      <dgm:prSet phldrT="[Text]" phldr="0"/>
      <dgm:spPr/>
      <dgm:t>
        <a:bodyPr/>
        <a:lstStyle/>
        <a:p>
          <a:pPr rtl="0"/>
          <a:r>
            <a:rPr lang="en-US"/>
            <a:t>Case Study</a:t>
          </a:r>
        </a:p>
      </dgm:t>
    </dgm:pt>
    <dgm:pt modelId="{1B31539B-2818-4B3D-A20A-4F395C0A5123}" type="parTrans" cxnId="{9E7B15E2-3238-499E-B8CB-B86BFFBF8B54}">
      <dgm:prSet/>
      <dgm:spPr/>
      <dgm:t>
        <a:bodyPr/>
        <a:lstStyle/>
        <a:p>
          <a:endParaRPr lang="en-US"/>
        </a:p>
      </dgm:t>
    </dgm:pt>
    <dgm:pt modelId="{7294B6A5-61C6-44DF-9106-91D86C58CF41}" type="sibTrans" cxnId="{9E7B15E2-3238-499E-B8CB-B86BFFBF8B54}">
      <dgm:prSet/>
      <dgm:spPr/>
      <dgm:t>
        <a:bodyPr/>
        <a:lstStyle/>
        <a:p>
          <a:endParaRPr lang="en-US"/>
        </a:p>
      </dgm:t>
    </dgm:pt>
    <dgm:pt modelId="{14765196-F5D5-4D6F-8222-B843E3D710EF}">
      <dgm:prSet phldrT="[Text]" phldr="0"/>
      <dgm:spPr/>
      <dgm:t>
        <a:bodyPr/>
        <a:lstStyle/>
        <a:p>
          <a:r>
            <a:rPr lang="en-US"/>
            <a:t>ERD</a:t>
          </a:r>
        </a:p>
      </dgm:t>
    </dgm:pt>
    <dgm:pt modelId="{D3FC2513-D778-4178-90A7-E7C7110AB701}" type="parTrans" cxnId="{626C255F-C774-4D50-A6F1-1D4DD2B965C8}">
      <dgm:prSet/>
      <dgm:spPr/>
      <dgm:t>
        <a:bodyPr/>
        <a:lstStyle/>
        <a:p>
          <a:endParaRPr lang="en-US"/>
        </a:p>
      </dgm:t>
    </dgm:pt>
    <dgm:pt modelId="{2C905185-2518-4497-9883-E052FCBB4DC2}" type="sibTrans" cxnId="{626C255F-C774-4D50-A6F1-1D4DD2B965C8}">
      <dgm:prSet/>
      <dgm:spPr/>
      <dgm:t>
        <a:bodyPr/>
        <a:lstStyle/>
        <a:p>
          <a:endParaRPr lang="en-US"/>
        </a:p>
      </dgm:t>
    </dgm:pt>
    <dgm:pt modelId="{F4E036F1-9D58-42B8-85AC-7234C3C878AE}">
      <dgm:prSet phldr="0"/>
      <dgm:spPr/>
      <dgm:t>
        <a:bodyPr/>
        <a:lstStyle/>
        <a:p>
          <a:r>
            <a:rPr lang="en-US"/>
            <a:t>Reporting</a:t>
          </a:r>
        </a:p>
      </dgm:t>
    </dgm:pt>
    <dgm:pt modelId="{341BC1B4-38E1-4D77-BAC9-EE8406A7EE64}" type="parTrans" cxnId="{1DD35EA9-9077-446C-BA11-3F73A178832F}">
      <dgm:prSet/>
      <dgm:spPr/>
      <dgm:t>
        <a:bodyPr/>
        <a:lstStyle/>
        <a:p>
          <a:endParaRPr lang="en-US"/>
        </a:p>
      </dgm:t>
    </dgm:pt>
    <dgm:pt modelId="{A35FB407-B881-4FDC-8DFD-1C0BCEB129EE}" type="sibTrans" cxnId="{1DD35EA9-9077-446C-BA11-3F73A178832F}">
      <dgm:prSet/>
      <dgm:spPr/>
      <dgm:t>
        <a:bodyPr/>
        <a:lstStyle/>
        <a:p>
          <a:endParaRPr lang="en-US"/>
        </a:p>
      </dgm:t>
    </dgm:pt>
    <dgm:pt modelId="{33AF0FD7-281F-4647-B586-198E8F8C739A}">
      <dgm:prSet phldr="0"/>
      <dgm:spPr/>
      <dgm:t>
        <a:bodyPr/>
        <a:lstStyle/>
        <a:p>
          <a:pPr rtl="0"/>
          <a:r>
            <a:rPr lang="en-US">
              <a:latin typeface="Neue Haas Grotesk Text Pro"/>
            </a:rPr>
            <a:t>Business Rules</a:t>
          </a:r>
        </a:p>
      </dgm:t>
    </dgm:pt>
    <dgm:pt modelId="{FB611CE2-45AF-4DC6-8949-6566977510DA}" type="parTrans" cxnId="{601C6F1D-5663-4864-819A-455FD80BD224}">
      <dgm:prSet/>
      <dgm:spPr/>
    </dgm:pt>
    <dgm:pt modelId="{EDEE263F-EFF8-47BA-85A4-BFCDA74B3502}" type="sibTrans" cxnId="{601C6F1D-5663-4864-819A-455FD80BD224}">
      <dgm:prSet/>
      <dgm:spPr/>
    </dgm:pt>
    <dgm:pt modelId="{793B2377-E53C-4799-AEBC-1647FEC37EF5}" type="pres">
      <dgm:prSet presAssocID="{315BD615-37FD-4295-9A70-41A82B48D114}" presName="Name0" presStyleCnt="0">
        <dgm:presLayoutVars>
          <dgm:dir/>
          <dgm:resizeHandles val="exact"/>
        </dgm:presLayoutVars>
      </dgm:prSet>
      <dgm:spPr/>
    </dgm:pt>
    <dgm:pt modelId="{7365441A-EF13-487A-9D47-AC4DBE456179}" type="pres">
      <dgm:prSet presAssocID="{CD7DEA9F-3B5B-49BB-BE53-CDF53A887B0B}" presName="Name5" presStyleLbl="vennNode1" presStyleIdx="0" presStyleCnt="5">
        <dgm:presLayoutVars>
          <dgm:bulletEnabled val="1"/>
        </dgm:presLayoutVars>
      </dgm:prSet>
      <dgm:spPr/>
    </dgm:pt>
    <dgm:pt modelId="{C3710425-A337-4914-A8D5-CDC2A7015C7B}" type="pres">
      <dgm:prSet presAssocID="{02134FA5-9DEC-4C26-9F18-70B9E83310F3}" presName="space" presStyleCnt="0"/>
      <dgm:spPr/>
    </dgm:pt>
    <dgm:pt modelId="{63EEDA6D-BAA7-47BE-8995-7DEA63CDD7F9}" type="pres">
      <dgm:prSet presAssocID="{096E2CB9-4122-46C0-8C0C-154717D4699C}" presName="Name5" presStyleLbl="vennNode1" presStyleIdx="1" presStyleCnt="5">
        <dgm:presLayoutVars>
          <dgm:bulletEnabled val="1"/>
        </dgm:presLayoutVars>
      </dgm:prSet>
      <dgm:spPr/>
    </dgm:pt>
    <dgm:pt modelId="{263F01F5-A51E-4244-A9D9-E8ED2AE596FF}" type="pres">
      <dgm:prSet presAssocID="{7294B6A5-61C6-44DF-9106-91D86C58CF41}" presName="space" presStyleCnt="0"/>
      <dgm:spPr/>
    </dgm:pt>
    <dgm:pt modelId="{A989B63A-8EFB-4284-8876-44CF3F2A6926}" type="pres">
      <dgm:prSet presAssocID="{33AF0FD7-281F-4647-B586-198E8F8C739A}" presName="Name5" presStyleLbl="vennNode1" presStyleIdx="2" presStyleCnt="5">
        <dgm:presLayoutVars>
          <dgm:bulletEnabled val="1"/>
        </dgm:presLayoutVars>
      </dgm:prSet>
      <dgm:spPr/>
    </dgm:pt>
    <dgm:pt modelId="{EAAB3F9C-87A5-46AD-BF7D-35688DDFAF81}" type="pres">
      <dgm:prSet presAssocID="{EDEE263F-EFF8-47BA-85A4-BFCDA74B3502}" presName="space" presStyleCnt="0"/>
      <dgm:spPr/>
    </dgm:pt>
    <dgm:pt modelId="{D98048AC-18B6-4E84-B340-55241EBC3241}" type="pres">
      <dgm:prSet presAssocID="{14765196-F5D5-4D6F-8222-B843E3D710EF}" presName="Name5" presStyleLbl="vennNode1" presStyleIdx="3" presStyleCnt="5">
        <dgm:presLayoutVars>
          <dgm:bulletEnabled val="1"/>
        </dgm:presLayoutVars>
      </dgm:prSet>
      <dgm:spPr/>
    </dgm:pt>
    <dgm:pt modelId="{9F805AE4-A495-47B5-985C-4A50658FD3D9}" type="pres">
      <dgm:prSet presAssocID="{2C905185-2518-4497-9883-E052FCBB4DC2}" presName="space" presStyleCnt="0"/>
      <dgm:spPr/>
    </dgm:pt>
    <dgm:pt modelId="{EA6755E0-46E5-4CC8-9648-45077CA89E24}" type="pres">
      <dgm:prSet presAssocID="{F4E036F1-9D58-42B8-85AC-7234C3C878AE}" presName="Name5" presStyleLbl="vennNode1" presStyleIdx="4" presStyleCnt="5">
        <dgm:presLayoutVars>
          <dgm:bulletEnabled val="1"/>
        </dgm:presLayoutVars>
      </dgm:prSet>
      <dgm:spPr/>
    </dgm:pt>
  </dgm:ptLst>
  <dgm:cxnLst>
    <dgm:cxn modelId="{7F13FA1A-1D15-4B07-9546-57EDE5996C13}" srcId="{315BD615-37FD-4295-9A70-41A82B48D114}" destId="{CD7DEA9F-3B5B-49BB-BE53-CDF53A887B0B}" srcOrd="0" destOrd="0" parTransId="{928FD0F2-70F2-40EF-8F01-D2760DF38A92}" sibTransId="{02134FA5-9DEC-4C26-9F18-70B9E83310F3}"/>
    <dgm:cxn modelId="{601C6F1D-5663-4864-819A-455FD80BD224}" srcId="{315BD615-37FD-4295-9A70-41A82B48D114}" destId="{33AF0FD7-281F-4647-B586-198E8F8C739A}" srcOrd="2" destOrd="0" parTransId="{FB611CE2-45AF-4DC6-8949-6566977510DA}" sibTransId="{EDEE263F-EFF8-47BA-85A4-BFCDA74B3502}"/>
    <dgm:cxn modelId="{683F771D-BC43-45B9-85CF-82272F466120}" type="presOf" srcId="{33AF0FD7-281F-4647-B586-198E8F8C739A}" destId="{A989B63A-8EFB-4284-8876-44CF3F2A6926}" srcOrd="0" destOrd="0" presId="urn:microsoft.com/office/officeart/2005/8/layout/venn3"/>
    <dgm:cxn modelId="{82F0B835-B6D2-4B2F-936D-435CB1D2B92D}" type="presOf" srcId="{096E2CB9-4122-46C0-8C0C-154717D4699C}" destId="{63EEDA6D-BAA7-47BE-8995-7DEA63CDD7F9}" srcOrd="0" destOrd="0" presId="urn:microsoft.com/office/officeart/2005/8/layout/venn3"/>
    <dgm:cxn modelId="{8544CF3C-8396-4D5D-B76B-BACC748D5A6F}" type="presOf" srcId="{315BD615-37FD-4295-9A70-41A82B48D114}" destId="{793B2377-E53C-4799-AEBC-1647FEC37EF5}" srcOrd="0" destOrd="0" presId="urn:microsoft.com/office/officeart/2005/8/layout/venn3"/>
    <dgm:cxn modelId="{626C255F-C774-4D50-A6F1-1D4DD2B965C8}" srcId="{315BD615-37FD-4295-9A70-41A82B48D114}" destId="{14765196-F5D5-4D6F-8222-B843E3D710EF}" srcOrd="3" destOrd="0" parTransId="{D3FC2513-D778-4178-90A7-E7C7110AB701}" sibTransId="{2C905185-2518-4497-9883-E052FCBB4DC2}"/>
    <dgm:cxn modelId="{7FF4407E-030A-4D30-A02B-C6A0499AB020}" type="presOf" srcId="{14765196-F5D5-4D6F-8222-B843E3D710EF}" destId="{D98048AC-18B6-4E84-B340-55241EBC3241}" srcOrd="0" destOrd="0" presId="urn:microsoft.com/office/officeart/2005/8/layout/venn3"/>
    <dgm:cxn modelId="{2A4C0990-5441-45BD-841E-56513DB433B9}" type="presOf" srcId="{F4E036F1-9D58-42B8-85AC-7234C3C878AE}" destId="{EA6755E0-46E5-4CC8-9648-45077CA89E24}" srcOrd="0" destOrd="0" presId="urn:microsoft.com/office/officeart/2005/8/layout/venn3"/>
    <dgm:cxn modelId="{1DD35EA9-9077-446C-BA11-3F73A178832F}" srcId="{315BD615-37FD-4295-9A70-41A82B48D114}" destId="{F4E036F1-9D58-42B8-85AC-7234C3C878AE}" srcOrd="4" destOrd="0" parTransId="{341BC1B4-38E1-4D77-BAC9-EE8406A7EE64}" sibTransId="{A35FB407-B881-4FDC-8DFD-1C0BCEB129EE}"/>
    <dgm:cxn modelId="{9E7B15E2-3238-499E-B8CB-B86BFFBF8B54}" srcId="{315BD615-37FD-4295-9A70-41A82B48D114}" destId="{096E2CB9-4122-46C0-8C0C-154717D4699C}" srcOrd="1" destOrd="0" parTransId="{1B31539B-2818-4B3D-A20A-4F395C0A5123}" sibTransId="{7294B6A5-61C6-44DF-9106-91D86C58CF41}"/>
    <dgm:cxn modelId="{59A3CEFB-75AC-41AD-A8E5-6B5B707D5AB2}" type="presOf" srcId="{CD7DEA9F-3B5B-49BB-BE53-CDF53A887B0B}" destId="{7365441A-EF13-487A-9D47-AC4DBE456179}" srcOrd="0" destOrd="0" presId="urn:microsoft.com/office/officeart/2005/8/layout/venn3"/>
    <dgm:cxn modelId="{246707D8-89FE-46CD-A61E-9F1CFF13FDB5}" type="presParOf" srcId="{793B2377-E53C-4799-AEBC-1647FEC37EF5}" destId="{7365441A-EF13-487A-9D47-AC4DBE456179}" srcOrd="0" destOrd="0" presId="urn:microsoft.com/office/officeart/2005/8/layout/venn3"/>
    <dgm:cxn modelId="{93B533B1-A512-4AF6-B7E9-1C1C1145C996}" type="presParOf" srcId="{793B2377-E53C-4799-AEBC-1647FEC37EF5}" destId="{C3710425-A337-4914-A8D5-CDC2A7015C7B}" srcOrd="1" destOrd="0" presId="urn:microsoft.com/office/officeart/2005/8/layout/venn3"/>
    <dgm:cxn modelId="{EBB75954-564D-4EA8-84C2-4ACA747140A3}" type="presParOf" srcId="{793B2377-E53C-4799-AEBC-1647FEC37EF5}" destId="{63EEDA6D-BAA7-47BE-8995-7DEA63CDD7F9}" srcOrd="2" destOrd="0" presId="urn:microsoft.com/office/officeart/2005/8/layout/venn3"/>
    <dgm:cxn modelId="{283917B1-D3A6-4E22-8836-2920AC2D810D}" type="presParOf" srcId="{793B2377-E53C-4799-AEBC-1647FEC37EF5}" destId="{263F01F5-A51E-4244-A9D9-E8ED2AE596FF}" srcOrd="3" destOrd="0" presId="urn:microsoft.com/office/officeart/2005/8/layout/venn3"/>
    <dgm:cxn modelId="{491951FC-0E2D-46DC-B186-3BC4D960F2BD}" type="presParOf" srcId="{793B2377-E53C-4799-AEBC-1647FEC37EF5}" destId="{A989B63A-8EFB-4284-8876-44CF3F2A6926}" srcOrd="4" destOrd="0" presId="urn:microsoft.com/office/officeart/2005/8/layout/venn3"/>
    <dgm:cxn modelId="{73D6D581-C2C1-4568-BC83-EB9932750395}" type="presParOf" srcId="{793B2377-E53C-4799-AEBC-1647FEC37EF5}" destId="{EAAB3F9C-87A5-46AD-BF7D-35688DDFAF81}" srcOrd="5" destOrd="0" presId="urn:microsoft.com/office/officeart/2005/8/layout/venn3"/>
    <dgm:cxn modelId="{7EF233A2-9B0F-48AD-B6AD-1B17ADC5D2D8}" type="presParOf" srcId="{793B2377-E53C-4799-AEBC-1647FEC37EF5}" destId="{D98048AC-18B6-4E84-B340-55241EBC3241}" srcOrd="6" destOrd="0" presId="urn:microsoft.com/office/officeart/2005/8/layout/venn3"/>
    <dgm:cxn modelId="{B62A22FD-1F92-4E93-B09A-69858384199D}" type="presParOf" srcId="{793B2377-E53C-4799-AEBC-1647FEC37EF5}" destId="{9F805AE4-A495-47B5-985C-4A50658FD3D9}" srcOrd="7" destOrd="0" presId="urn:microsoft.com/office/officeart/2005/8/layout/venn3"/>
    <dgm:cxn modelId="{AE7E3CFB-4AA3-4529-B3AD-5169DEBD6DAB}" type="presParOf" srcId="{793B2377-E53C-4799-AEBC-1647FEC37EF5}" destId="{EA6755E0-46E5-4CC8-9648-45077CA89E24}" srcOrd="8" destOrd="0" presId="urn:microsoft.com/office/officeart/2005/8/layout/ven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65441A-EF13-487A-9D47-AC4DBE456179}">
      <dsp:nvSpPr>
        <dsp:cNvPr id="0" name=""/>
        <dsp:cNvSpPr/>
      </dsp:nvSpPr>
      <dsp:spPr>
        <a:xfrm>
          <a:off x="757" y="1466358"/>
          <a:ext cx="1476985" cy="1476985"/>
        </a:xfrm>
        <a:prstGeom prst="ellipse">
          <a:avLst/>
        </a:prstGeom>
        <a:solidFill>
          <a:schemeClr val="accent5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81283" tIns="15240" rIns="81283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Introduction</a:t>
          </a:r>
        </a:p>
      </dsp:txBody>
      <dsp:txXfrm>
        <a:off x="217056" y="1682657"/>
        <a:ext cx="1044387" cy="1044387"/>
      </dsp:txXfrm>
    </dsp:sp>
    <dsp:sp modelId="{63EEDA6D-BAA7-47BE-8995-7DEA63CDD7F9}">
      <dsp:nvSpPr>
        <dsp:cNvPr id="0" name=""/>
        <dsp:cNvSpPr/>
      </dsp:nvSpPr>
      <dsp:spPr>
        <a:xfrm>
          <a:off x="1182346" y="1466358"/>
          <a:ext cx="1476985" cy="1476985"/>
        </a:xfrm>
        <a:prstGeom prst="ellipse">
          <a:avLst/>
        </a:prstGeom>
        <a:solidFill>
          <a:schemeClr val="accent5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81283" tIns="15240" rIns="81283" bIns="1524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Case Study</a:t>
          </a:r>
        </a:p>
      </dsp:txBody>
      <dsp:txXfrm>
        <a:off x="1398645" y="1682657"/>
        <a:ext cx="1044387" cy="1044387"/>
      </dsp:txXfrm>
    </dsp:sp>
    <dsp:sp modelId="{A989B63A-8EFB-4284-8876-44CF3F2A6926}">
      <dsp:nvSpPr>
        <dsp:cNvPr id="0" name=""/>
        <dsp:cNvSpPr/>
      </dsp:nvSpPr>
      <dsp:spPr>
        <a:xfrm>
          <a:off x="2363935" y="1466358"/>
          <a:ext cx="1476985" cy="1476985"/>
        </a:xfrm>
        <a:prstGeom prst="ellipse">
          <a:avLst/>
        </a:prstGeom>
        <a:solidFill>
          <a:schemeClr val="accent5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81283" tIns="15240" rIns="81283" bIns="1524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>
              <a:latin typeface="Neue Haas Grotesk Text Pro"/>
            </a:rPr>
            <a:t>Business Rules</a:t>
          </a:r>
        </a:p>
      </dsp:txBody>
      <dsp:txXfrm>
        <a:off x="2580234" y="1682657"/>
        <a:ext cx="1044387" cy="1044387"/>
      </dsp:txXfrm>
    </dsp:sp>
    <dsp:sp modelId="{D98048AC-18B6-4E84-B340-55241EBC3241}">
      <dsp:nvSpPr>
        <dsp:cNvPr id="0" name=""/>
        <dsp:cNvSpPr/>
      </dsp:nvSpPr>
      <dsp:spPr>
        <a:xfrm>
          <a:off x="3545523" y="1466358"/>
          <a:ext cx="1476985" cy="1476985"/>
        </a:xfrm>
        <a:prstGeom prst="ellipse">
          <a:avLst/>
        </a:prstGeom>
        <a:solidFill>
          <a:schemeClr val="accent5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81283" tIns="15240" rIns="81283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ERD</a:t>
          </a:r>
        </a:p>
      </dsp:txBody>
      <dsp:txXfrm>
        <a:off x="3761822" y="1682657"/>
        <a:ext cx="1044387" cy="1044387"/>
      </dsp:txXfrm>
    </dsp:sp>
    <dsp:sp modelId="{EA6755E0-46E5-4CC8-9648-45077CA89E24}">
      <dsp:nvSpPr>
        <dsp:cNvPr id="0" name=""/>
        <dsp:cNvSpPr/>
      </dsp:nvSpPr>
      <dsp:spPr>
        <a:xfrm>
          <a:off x="4727112" y="1466358"/>
          <a:ext cx="1476985" cy="1476985"/>
        </a:xfrm>
        <a:prstGeom prst="ellipse">
          <a:avLst/>
        </a:prstGeom>
        <a:solidFill>
          <a:schemeClr val="accent5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81283" tIns="15240" rIns="81283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Reporting</a:t>
          </a:r>
        </a:p>
      </dsp:txBody>
      <dsp:txXfrm>
        <a:off x="4943411" y="1682657"/>
        <a:ext cx="1044387" cy="10443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3">
  <dgm:title val=""/>
  <dgm:desc val=""/>
  <dgm:catLst>
    <dgm:cat type="relationship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fallback" val="2D"/>
        </dgm:alg>
      </dgm:if>
      <dgm:else name="Name3">
        <dgm:alg type="lin">
          <dgm:param type="fallback" val="2D"/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refType="w" refFor="ch" refPtType="node"/>
      <dgm:constr type="w" for="ch" forName="space" refType="w" refFor="ch" refPtType="node" fact="-0.2"/>
      <dgm:constr type="primFontSz" for="ch" ptType="node" op="equ" val="65"/>
    </dgm:constrLst>
    <dgm:ruleLst/>
    <dgm:forEach name="Name4" axis="ch" ptType="node">
      <dgm:layoutNode name="Name5" styleLbl="vennNode1">
        <dgm:varLst>
          <dgm:bulletEnabled val="1"/>
        </dgm:varLst>
        <dgm:alg type="tx">
          <dgm:param type="txAnchorVertCh" val="mid"/>
          <dgm:param type="txAnchorHorzCh" val="ctr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tMarg" refType="primFontSz" fact="0.1"/>
          <dgm:constr type="bMarg" refType="primFontSz" fact="0.1"/>
          <dgm:constr type="lMarg" refType="w" fact="0.156"/>
          <dgm:constr type="rMarg" refType="w" fact="0.156"/>
        </dgm:constrLst>
        <dgm:ruleLst>
          <dgm:rule type="primFontSz" val="5" fact="NaN" max="NaN"/>
        </dgm:ruleLst>
      </dgm:layoutNode>
      <dgm:forEach name="Name6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jpeg>
</file>

<file path=ppt/media/image13.png>
</file>

<file path=ppt/media/image14.jpeg>
</file>

<file path=ppt/media/image15.png>
</file>

<file path=ppt/media/image16.jpeg>
</file>

<file path=ppt/media/image2.png>
</file>

<file path=ppt/media/image3.sv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923" y="1122363"/>
            <a:ext cx="7588155" cy="2621154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3843708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8FA71-3A18-48C0-980F-4B68F7F63042}" type="datetime1">
              <a:rPr lang="en-US" smtClean="0"/>
              <a:t>5/18/2025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3227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E956D-CB73-C986-F100-46487310D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515600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423E6A-A07C-BF0D-EA30-9A8A854E48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1680898"/>
            <a:ext cx="10515600" cy="44960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C9908-8F95-8DFC-72CC-158552B56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4EDB3-C0E8-45F8-9E1D-1B6C8D1880C0}" type="datetime1">
              <a:rPr lang="en-US" smtClean="0"/>
              <a:t>5/18/2025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6C9BE-9060-50CB-2BB7-07307FF89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A835B-97D3-BC22-F0B8-4986D4636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1801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5B0252-346C-F6F4-3642-19F571550D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634888" y="578497"/>
            <a:ext cx="2047037" cy="55984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98DA36-7351-9D6A-518B-678AB8A507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578497"/>
            <a:ext cx="8796688" cy="55984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6BDFF-D746-836C-04B8-CA89AD5D1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0EC4B-54ED-4041-B552-9BA760FA3DBA}" type="datetime1">
              <a:rPr lang="en-US" smtClean="0"/>
              <a:t>5/18/2025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AA929-A9E6-FF9C-0C59-177F892D6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6D893-7E81-90DC-4139-7687B39C3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1790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1210E-201E-4473-82AC-2466F5386C38}" type="datetime1">
              <a:rPr lang="en-US" smtClean="0"/>
              <a:t>5/18/2025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087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D06AF-EF87-8489-2C82-DEB90B7EF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381" y="553616"/>
            <a:ext cx="8273140" cy="4008859"/>
          </a:xfrm>
        </p:spPr>
        <p:txBody>
          <a:bodyPr anchor="t">
            <a:normAutofit/>
          </a:bodyPr>
          <a:lstStyle>
            <a:lvl1pPr>
              <a:defRPr sz="540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8E5678-CA38-1318-9EA2-5E0A4F9A59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3380" y="4589463"/>
            <a:ext cx="8273140" cy="1384617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E99186-7E5A-60AF-DE69-5C7DA7161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EA198-6CAB-4B8F-B93F-1F9C8C4B6CE7}" type="datetime1">
              <a:rPr lang="en-US" smtClean="0"/>
              <a:t>5/18/2025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A13D1-1FBA-E820-323B-77B41F1A6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39BE85-85F6-4636-C651-D87CC969A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994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E861E-DFBA-B4AA-9356-CDE3D3F57C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648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1D7538-EC5A-3EE7-176F-A58920C507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6041F-4525-44D5-AA4F-332294BF1F56}" type="datetime1">
              <a:rPr lang="en-US" smtClean="0"/>
              <a:t>5/18/2025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4469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DA52B0-7419-A946-4523-6D34BCAD26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386894"/>
            <a:ext cx="5157787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BAE980-E611-98B5-04E9-DE4584B0E3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199" y="2386894"/>
            <a:ext cx="5183189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091-BBDF-4EB9-BA6B-2BB67AC4FC0F}" type="datetime1">
              <a:rPr lang="en-US" smtClean="0"/>
              <a:t>5/18/2025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453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B226B-77A6-410C-9796-083F278E0125}" type="datetime1">
              <a:rPr lang="en-US" smtClean="0"/>
              <a:t>5/18/2025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6620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A578B-D289-4C40-8593-3D356C49DA58}" type="datetime1">
              <a:rPr lang="en-US" smtClean="0"/>
              <a:t>5/18/2025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4569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6"/>
            <a:ext cx="6279741" cy="54864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728895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DFAE3-14DB-48A7-A80F-80DDB072CE3D}" type="datetime1">
              <a:rPr lang="en-US" smtClean="0"/>
              <a:t>5/18/2025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8165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657103"/>
            <a:ext cx="6483687" cy="555590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5EAEF-6478-4102-8F5D-A5FE9FC97ACB}" type="datetime1">
              <a:rPr lang="en-US" smtClean="0"/>
              <a:t>5/18/2025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604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67F45AC6-C491-4585-A584-9CE2AF7D5500}" type="datetime1">
              <a:rPr lang="en-US" smtClean="0"/>
              <a:t>5/18/2025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0652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0" r:id="rId6"/>
    <p:sldLayoutId id="2147483696" r:id="rId7"/>
    <p:sldLayoutId id="2147483697" r:id="rId8"/>
    <p:sldLayoutId id="2147483698" r:id="rId9"/>
    <p:sldLayoutId id="2147483699" r:id="rId10"/>
    <p:sldLayoutId id="214748370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DF15DF8A-891A-1965-E372-1BA1F3B945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5507179" y="173179"/>
            <a:ext cx="6858002" cy="651164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46000">
                <a:schemeClr val="bg1">
                  <a:alpha val="33000"/>
                </a:schemeClr>
              </a:gs>
              <a:gs pos="26000">
                <a:schemeClr val="bg1">
                  <a:alpha val="20000"/>
                </a:schemeClr>
              </a:gs>
              <a:gs pos="100000">
                <a:schemeClr val="bg1">
                  <a:alpha val="4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ue Haas Grotesk Text Pro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1D4D103-8D36-D31D-356C-71FDD0C0D88B}"/>
              </a:ext>
            </a:extLst>
          </p:cNvPr>
          <p:cNvSpPr/>
          <p:nvPr/>
        </p:nvSpPr>
        <p:spPr>
          <a:xfrm>
            <a:off x="4118918" y="0"/>
            <a:ext cx="8072211" cy="6858434"/>
          </a:xfrm>
          <a:prstGeom prst="rect">
            <a:avLst/>
          </a:prstGeom>
          <a:solidFill>
            <a:srgbClr val="80142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41077" y="551157"/>
            <a:ext cx="5050705" cy="1029622"/>
          </a:xfrm>
        </p:spPr>
        <p:txBody>
          <a:bodyPr anchor="b">
            <a:normAutofit/>
          </a:bodyPr>
          <a:lstStyle/>
          <a:p>
            <a:pPr algn="l"/>
            <a:r>
              <a:rPr lang="en-US" sz="4800"/>
              <a:t>Bacchus Winery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22806" y="4679026"/>
            <a:ext cx="3483225" cy="1777831"/>
          </a:xfrm>
          <a:ln>
            <a:noFill/>
          </a:ln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200" b="1" u="sng"/>
              <a:t>Created By:</a:t>
            </a:r>
            <a:endParaRPr lang="en-US" sz="2200" b="1"/>
          </a:p>
          <a:p>
            <a:pPr>
              <a:lnSpc>
                <a:spcPct val="100000"/>
              </a:lnSpc>
            </a:pPr>
            <a:r>
              <a:rPr lang="en-US" sz="1200" err="1"/>
              <a:t>Juedeja</a:t>
            </a:r>
            <a:r>
              <a:rPr lang="en-US" sz="1200"/>
              <a:t> Richard</a:t>
            </a:r>
          </a:p>
          <a:p>
            <a:pPr>
              <a:lnSpc>
                <a:spcPct val="100000"/>
              </a:lnSpc>
            </a:pPr>
            <a:r>
              <a:rPr lang="en-US" sz="1200"/>
              <a:t>Dario Gomez</a:t>
            </a:r>
          </a:p>
          <a:p>
            <a:pPr>
              <a:lnSpc>
                <a:spcPct val="100000"/>
              </a:lnSpc>
            </a:pPr>
            <a:r>
              <a:rPr lang="en-US" sz="1200"/>
              <a:t>Scott Macioce</a:t>
            </a:r>
          </a:p>
          <a:p>
            <a:pPr>
              <a:lnSpc>
                <a:spcPct val="100000"/>
              </a:lnSpc>
            </a:pPr>
            <a:r>
              <a:rPr lang="en-US" sz="1200"/>
              <a:t>Kristopher Kuenning</a:t>
            </a:r>
          </a:p>
          <a:p>
            <a:endParaRPr lang="en-US" sz="220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44697458-574B-DAB4-5E37-66301E5ECE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779224" y="554057"/>
            <a:ext cx="10220947" cy="309363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F9E7813-4A00-DFFA-E7C8-53845E7CBF1B}"/>
              </a:ext>
            </a:extLst>
          </p:cNvPr>
          <p:cNvSpPr txBox="1"/>
          <p:nvPr/>
        </p:nvSpPr>
        <p:spPr>
          <a:xfrm>
            <a:off x="6316759" y="3842127"/>
            <a:ext cx="3704358" cy="43088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200" b="1"/>
              <a:t>Success Driven by Data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2CC1E4F-F1F0-B945-BE50-C72A7103E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7D487C-A49D-6194-E666-2909C7245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1118" y="-168937"/>
            <a:ext cx="6355419" cy="1527049"/>
          </a:xfrm>
        </p:spPr>
        <p:txBody>
          <a:bodyPr anchor="b">
            <a:normAutofit/>
          </a:bodyPr>
          <a:lstStyle/>
          <a:p>
            <a:r>
              <a:rPr lang="en-US"/>
              <a:t>Winery Database Solutions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925EA98-0B19-E3A2-5B7A-5B377271C62A}"/>
              </a:ext>
            </a:extLst>
          </p:cNvPr>
          <p:cNvSpPr txBox="1"/>
          <p:nvPr/>
        </p:nvSpPr>
        <p:spPr>
          <a:xfrm>
            <a:off x="5563643" y="1356986"/>
            <a:ext cx="635695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Streamline Your Operations and Boost Sales</a:t>
            </a:r>
          </a:p>
        </p:txBody>
      </p:sp>
      <p:pic>
        <p:nvPicPr>
          <p:cNvPr id="6" name="Picture 5" descr="A wine being poured into a glass&#10;&#10;AI-generated content may be incorrect.">
            <a:extLst>
              <a:ext uri="{FF2B5EF4-FFF2-40B4-BE49-F238E27FC236}">
                <a16:creationId xmlns:a16="http://schemas.microsoft.com/office/drawing/2014/main" id="{29EEA120-566F-BBDF-22E5-898BD354F2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43" y="0"/>
            <a:ext cx="5117680" cy="6858000"/>
          </a:xfrm>
          <a:prstGeom prst="rect">
            <a:avLst/>
          </a:prstGeom>
        </p:spPr>
      </p:pic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6322B9D8-CB04-4344-A709-08D8798F349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16464873"/>
              </p:ext>
            </p:extLst>
          </p:nvPr>
        </p:nvGraphicFramePr>
        <p:xfrm>
          <a:off x="5561610" y="1540823"/>
          <a:ext cx="6204856" cy="44097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689094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6D81011-377D-87C8-D63E-4A8FE45B42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80617B06-44B8-4627-86D2-CB786FC07A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051152-D733-7DFF-FA53-2B0CC9D48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6108" y="603504"/>
            <a:ext cx="5497561" cy="152239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Introduction</a:t>
            </a:r>
          </a:p>
        </p:txBody>
      </p:sp>
      <p:pic>
        <p:nvPicPr>
          <p:cNvPr id="3" name="Picture 2" descr="A person with a beard and a brown jacket reaching out for a hand&#10;&#10;AI-generated content may be incorrect.">
            <a:extLst>
              <a:ext uri="{FF2B5EF4-FFF2-40B4-BE49-F238E27FC236}">
                <a16:creationId xmlns:a16="http://schemas.microsoft.com/office/drawing/2014/main" id="{A6996A19-AF98-05A1-AD5F-6E72CB43CBE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008" r="-2" b="379"/>
          <a:stretch>
            <a:fillRect/>
          </a:stretch>
        </p:blipFill>
        <p:spPr>
          <a:xfrm>
            <a:off x="20" y="10"/>
            <a:ext cx="5111685" cy="3405374"/>
          </a:xfrm>
          <a:prstGeom prst="rect">
            <a:avLst/>
          </a:prstGeom>
        </p:spPr>
      </p:pic>
      <p:pic>
        <p:nvPicPr>
          <p:cNvPr id="5" name="Picture 4" descr="A glass of red wine next to a bottle of wine&#10;&#10;AI-generated content may be incorrect.">
            <a:extLst>
              <a:ext uri="{FF2B5EF4-FFF2-40B4-BE49-F238E27FC236}">
                <a16:creationId xmlns:a16="http://schemas.microsoft.com/office/drawing/2014/main" id="{A314A9F8-A0BB-3F2A-75F9-7F38EBEDEC1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66" r="-2" b="-2"/>
          <a:stretch>
            <a:fillRect/>
          </a:stretch>
        </p:blipFill>
        <p:spPr>
          <a:xfrm>
            <a:off x="1" y="3455000"/>
            <a:ext cx="5111706" cy="3403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A932714-77CC-6120-CDDE-9348C688B00B}"/>
              </a:ext>
            </a:extLst>
          </p:cNvPr>
          <p:cNvSpPr txBox="1"/>
          <p:nvPr/>
        </p:nvSpPr>
        <p:spPr>
          <a:xfrm>
            <a:off x="5996108" y="2212848"/>
            <a:ext cx="5497561" cy="4096512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Ctr="0" forceAA="0" compatLnSpc="1">
            <a:prstTxWarp prst="textNoShape">
              <a:avLst/>
            </a:prstTxWarp>
            <a:normAutofit/>
          </a:bodyPr>
          <a:lstStyle/>
          <a:p>
            <a:pPr indent="-2286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As members of the red team, we are excited to present our findings for the Bacchus case study. We offer a fresh prospective to database management in small to medium businesses. </a:t>
            </a:r>
          </a:p>
          <a:p>
            <a:pPr indent="-2286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/>
          </a:p>
          <a:p>
            <a:pPr indent="-2286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We propose a database strategy that will bring your sales to the next level!</a:t>
            </a:r>
          </a:p>
        </p:txBody>
      </p:sp>
    </p:spTree>
    <p:extLst>
      <p:ext uri="{BB962C8B-B14F-4D97-AF65-F5344CB8AC3E}">
        <p14:creationId xmlns:p14="http://schemas.microsoft.com/office/powerpoint/2010/main" val="29161231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FD8558E-7251-802E-ADE2-A68648C3F8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BA2AFC67-0973-EC0D-F14E-710D701B2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2EB9DC-B5AE-65DE-4547-DCA5C32B1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03504"/>
            <a:ext cx="3553412" cy="15270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Case Study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A4A2250-0FDC-5139-5094-F3C4953B07F1}"/>
              </a:ext>
            </a:extLst>
          </p:cNvPr>
          <p:cNvSpPr txBox="1"/>
          <p:nvPr/>
        </p:nvSpPr>
        <p:spPr>
          <a:xfrm>
            <a:off x="612648" y="2212848"/>
            <a:ext cx="3553412" cy="4122420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Ctr="0" forceAA="0" compatLnSpc="1">
            <a:prstTxWarp prst="textNoShape">
              <a:avLst/>
            </a:prstTxWarp>
            <a:normAutofit/>
          </a:bodyPr>
          <a:lstStyle/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100"/>
              <a:t>The Bacchus brothers inherited their winery and aim to modernize operations for better products and customer service. 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100"/>
              <a:t>Retained existing staff across finance, marketing, production, and distribution. 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100"/>
              <a:t>Current supply inventory tracking and ordering are inefficient, and distribution relies on manual processes.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100"/>
              <a:t>Need a business snapshot to identify problem areas and improve efficiency</a:t>
            </a:r>
          </a:p>
          <a:p>
            <a:pPr marL="742950" lvl="1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100"/>
              <a:t>Supplier delivery times</a:t>
            </a:r>
          </a:p>
          <a:p>
            <a:pPr marL="742950" lvl="1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100"/>
              <a:t>Sales by distributor and Wine</a:t>
            </a:r>
          </a:p>
          <a:p>
            <a:pPr marL="742950" lvl="1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100"/>
              <a:t>Employee hours worked per quarter. 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100"/>
              <a:t>Bacchus is exploring online solutions for supply ordering and distributor order/tracking.</a:t>
            </a:r>
          </a:p>
        </p:txBody>
      </p:sp>
      <p:pic>
        <p:nvPicPr>
          <p:cNvPr id="3" name="Picture 2" descr="A maze of bushes and flowers with Glendurgan Garden in the background&#10;&#10;AI-generated content may be incorrect.">
            <a:extLst>
              <a:ext uri="{FF2B5EF4-FFF2-40B4-BE49-F238E27FC236}">
                <a16:creationId xmlns:a16="http://schemas.microsoft.com/office/drawing/2014/main" id="{29F3F6DA-139A-E85F-2A60-DC7A4CC1597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9418" r="8444"/>
          <a:stretch>
            <a:fillRect/>
          </a:stretch>
        </p:blipFill>
        <p:spPr>
          <a:xfrm>
            <a:off x="4752550" y="10"/>
            <a:ext cx="743945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4058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72DD3E2-B29C-3DE6-DDC6-3076A49716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6ACA6F80-D392-A64E-3CF8-F28F1CCEE6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ue Haas Grotesk Text Pr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6D0EBE-5B84-72D2-88EF-CD6B4CD44D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4803224" cy="129844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Business Rules and Assumptions</a:t>
            </a:r>
          </a:p>
        </p:txBody>
      </p:sp>
      <p:pic>
        <p:nvPicPr>
          <p:cNvPr id="5" name="Picture 4" descr="A close up of a checklist&#10;&#10;AI-generated content may be incorrect.">
            <a:extLst>
              <a:ext uri="{FF2B5EF4-FFF2-40B4-BE49-F238E27FC236}">
                <a16:creationId xmlns:a16="http://schemas.microsoft.com/office/drawing/2014/main" id="{5CC7E2AF-EA47-FA23-08CB-0AD7549D37D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7245" r="-1" b="-1"/>
          <a:stretch>
            <a:fillRect/>
          </a:stretch>
        </p:blipFill>
        <p:spPr>
          <a:xfrm>
            <a:off x="731521" y="2011679"/>
            <a:ext cx="4684352" cy="429768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B4F9FA0-B28E-7929-7290-A859C4CDB19C}"/>
              </a:ext>
            </a:extLst>
          </p:cNvPr>
          <p:cNvSpPr txBox="1"/>
          <p:nvPr/>
        </p:nvSpPr>
        <p:spPr>
          <a:xfrm>
            <a:off x="6028520" y="548637"/>
            <a:ext cx="5546770" cy="5760723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Ctr="0" forceAA="0" compatLnSpc="1">
            <a:prstTxWarp prst="textNoShape">
              <a:avLst/>
            </a:prstTxWarp>
            <a:normAutofit/>
          </a:bodyPr>
          <a:lstStyle/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/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/>
              <a:t>The system should record the number of hours worked by the employee per quarter.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/>
              <a:t>Track expected and actual delivery dates per shipment.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/>
              <a:t>Various items are used to make wine, like bottles, labels, corks, and vats.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/>
              <a:t>All suppliers, employees, distributors, and products should have their own ID.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/>
              <a:t>4 different types of wine produced.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/>
              <a:t>The winery uses different distributors.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/>
              <a:t>Quantity of bottles sold each month by type and the cost of each bottle.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/>
              <a:t>Track shipments to distributors.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/>
              <a:t>Distributors can order online, with real-time inventory.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/>
              <a:t>Track materials purchased from suppliers.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/>
              <a:t>Assume websites are operational for distribution.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/>
              <a:t>Assume all employees are 40 hours and paid hourly.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/>
              <a:t>Employee schedule times; In and Out times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/>
              <a:t>Online inventory sales update in real-time to project in-stock quantities.</a:t>
            </a:r>
          </a:p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300"/>
          </a:p>
        </p:txBody>
      </p:sp>
    </p:spTree>
    <p:extLst>
      <p:ext uri="{BB962C8B-B14F-4D97-AF65-F5344CB8AC3E}">
        <p14:creationId xmlns:p14="http://schemas.microsoft.com/office/powerpoint/2010/main" val="20272226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F4EBA1F-B196-4B2E-D095-DBCD5DAF67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AE483E0-D903-B760-8E3F-81A48FCE1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ruler and compass on a blueprint&#10;&#10;AI-generated content may be incorrect.">
            <a:extLst>
              <a:ext uri="{FF2B5EF4-FFF2-40B4-BE49-F238E27FC236}">
                <a16:creationId xmlns:a16="http://schemas.microsoft.com/office/drawing/2014/main" id="{C49E5ABA-EB42-D283-3B77-C8CBCC64F3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" y="1"/>
            <a:ext cx="6575451" cy="6858747"/>
          </a:xfrm>
          <a:prstGeom prst="rect">
            <a:avLst/>
          </a:prstGeom>
        </p:spPr>
      </p:pic>
      <p:pic>
        <p:nvPicPr>
          <p:cNvPr id="3" name="Picture 2" descr="A diagram of a relationship diagram&#10;&#10;AI-generated content may be incorrect.">
            <a:extLst>
              <a:ext uri="{FF2B5EF4-FFF2-40B4-BE49-F238E27FC236}">
                <a16:creationId xmlns:a16="http://schemas.microsoft.com/office/drawing/2014/main" id="{8693B570-4551-4E84-4F85-F7BFD7FEE94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9589" b="-144"/>
          <a:stretch>
            <a:fillRect/>
          </a:stretch>
        </p:blipFill>
        <p:spPr>
          <a:xfrm>
            <a:off x="3283727" y="1960"/>
            <a:ext cx="8908905" cy="685238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A36CA25-840B-1C5D-E0B1-9A1F693099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730" y="2613609"/>
            <a:ext cx="3284835" cy="1631844"/>
          </a:xfrm>
        </p:spPr>
        <p:txBody>
          <a:bodyPr anchor="b">
            <a:normAutofit fontScale="90000"/>
          </a:bodyPr>
          <a:lstStyle/>
          <a:p>
            <a:r>
              <a:rPr lang="en-US" sz="4000" u="sng"/>
              <a:t>Entity</a:t>
            </a:r>
            <a:r>
              <a:rPr lang="en-US" u="sng"/>
              <a:t> </a:t>
            </a:r>
            <a:r>
              <a:rPr lang="en-US" sz="4000" u="sng"/>
              <a:t>Relationship</a:t>
            </a:r>
            <a:r>
              <a:rPr lang="en-US" u="sng"/>
              <a:t> </a:t>
            </a:r>
            <a:r>
              <a:rPr lang="en-US" sz="4000" u="sng"/>
              <a:t>Diagram</a:t>
            </a:r>
            <a:endParaRPr lang="en-US" u="sng"/>
          </a:p>
        </p:txBody>
      </p:sp>
    </p:spTree>
    <p:extLst>
      <p:ext uri="{BB962C8B-B14F-4D97-AF65-F5344CB8AC3E}">
        <p14:creationId xmlns:p14="http://schemas.microsoft.com/office/powerpoint/2010/main" val="32017241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1562A35-A18B-7795-4439-71E4F39419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3698411-41D6-2269-6653-54AB93486D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4CCDC5-C80E-990F-407B-B4586BFC8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7191" y="379059"/>
            <a:ext cx="2510783" cy="617845"/>
          </a:xfrm>
        </p:spPr>
        <p:txBody>
          <a:bodyPr anchor="b">
            <a:normAutofit fontScale="90000"/>
          </a:bodyPr>
          <a:lstStyle/>
          <a:p>
            <a:r>
              <a:rPr lang="en-US"/>
              <a:t>Report #2A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2DF61F-06E6-8F5E-3718-B64318927DAA}"/>
              </a:ext>
            </a:extLst>
          </p:cNvPr>
          <p:cNvSpPr txBox="1"/>
          <p:nvPr/>
        </p:nvSpPr>
        <p:spPr>
          <a:xfrm>
            <a:off x="369969" y="1251060"/>
            <a:ext cx="6666906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Distribution</a:t>
            </a:r>
          </a:p>
          <a:p>
            <a:pPr marL="285750" indent="-285750">
              <a:buFont typeface="Arial"/>
              <a:buChar char="•"/>
            </a:pPr>
            <a:r>
              <a:rPr lang="en-US"/>
              <a:t>Stay in the know of which wines each distributor sells.</a:t>
            </a:r>
          </a:p>
          <a:p>
            <a:pPr marL="285750" indent="-285750">
              <a:buFont typeface="Arial"/>
              <a:buChar char="•"/>
            </a:pPr>
            <a:r>
              <a:rPr lang="en-US"/>
              <a:t>Expand wine types to current distributors</a:t>
            </a:r>
          </a:p>
        </p:txBody>
      </p:sp>
      <p:pic>
        <p:nvPicPr>
          <p:cNvPr id="5" name="Picture 4" descr="A black screen with white text&#10;&#10;AI-generated content may be incorrect.">
            <a:extLst>
              <a:ext uri="{FF2B5EF4-FFF2-40B4-BE49-F238E27FC236}">
                <a16:creationId xmlns:a16="http://schemas.microsoft.com/office/drawing/2014/main" id="{8B31480B-9E15-2B62-0EFF-81544B8403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425" y="2321503"/>
            <a:ext cx="6690014" cy="4145973"/>
          </a:xfrm>
          <a:prstGeom prst="rect">
            <a:avLst/>
          </a:prstGeom>
        </p:spPr>
      </p:pic>
      <p:pic>
        <p:nvPicPr>
          <p:cNvPr id="8" name="Picture 7" descr="A group of wooden barrels on shelves&#10;&#10;AI-generated content may be incorrect.">
            <a:extLst>
              <a:ext uri="{FF2B5EF4-FFF2-40B4-BE49-F238E27FC236}">
                <a16:creationId xmlns:a16="http://schemas.microsoft.com/office/drawing/2014/main" id="{C56273A3-F73F-9567-E9F4-AB0B00D390A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4645" r="37739" b="-210"/>
          <a:stretch>
            <a:fillRect/>
          </a:stretch>
        </p:blipFill>
        <p:spPr>
          <a:xfrm>
            <a:off x="8163662" y="0"/>
            <a:ext cx="4032274" cy="6872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6608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A33B40A-21FF-DCBA-67B2-1A96FC3AE2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1F3D95E-B22E-7DDB-72D0-7EFA16BED4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DB3587-3406-475A-8D9D-ABEFEB8751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1105" y="587867"/>
            <a:ext cx="2510783" cy="617845"/>
          </a:xfrm>
        </p:spPr>
        <p:txBody>
          <a:bodyPr anchor="b">
            <a:normAutofit fontScale="90000"/>
          </a:bodyPr>
          <a:lstStyle/>
          <a:p>
            <a:r>
              <a:rPr lang="en-US"/>
              <a:t>Report #2B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E84032-6210-3998-2C96-926FFF6D6A35}"/>
              </a:ext>
            </a:extLst>
          </p:cNvPr>
          <p:cNvSpPr txBox="1"/>
          <p:nvPr/>
        </p:nvSpPr>
        <p:spPr>
          <a:xfrm>
            <a:off x="4175516" y="1569220"/>
            <a:ext cx="7463542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Sales</a:t>
            </a:r>
          </a:p>
          <a:p>
            <a:pPr marL="285750" indent="-285750">
              <a:buFont typeface="Arial"/>
              <a:buChar char="•"/>
            </a:pPr>
            <a:r>
              <a:rPr lang="en-US"/>
              <a:t>Understand your best sellers.</a:t>
            </a:r>
          </a:p>
          <a:p>
            <a:pPr marL="285750" indent="-285750">
              <a:buFont typeface="Arial"/>
              <a:buChar char="•"/>
            </a:pPr>
            <a:r>
              <a:rPr lang="en-US"/>
              <a:t> Keep the right inventory levels.</a:t>
            </a:r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3FF0DA9-039C-1D32-E770-830C219089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9371" y="2741940"/>
            <a:ext cx="7830788" cy="2942903"/>
          </a:xfrm>
          <a:prstGeom prst="rect">
            <a:avLst/>
          </a:prstGeom>
        </p:spPr>
      </p:pic>
      <p:pic>
        <p:nvPicPr>
          <p:cNvPr id="6" name="Picture 5" descr="A group of wine bottles and grapes&#10;&#10;AI-generated content may be incorrect.">
            <a:extLst>
              <a:ext uri="{FF2B5EF4-FFF2-40B4-BE49-F238E27FC236}">
                <a16:creationId xmlns:a16="http://schemas.microsoft.com/office/drawing/2014/main" id="{B4157A61-57C3-DF4A-67B3-E521D8225CE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64477" b="-210"/>
          <a:stretch>
            <a:fillRect/>
          </a:stretch>
        </p:blipFill>
        <p:spPr>
          <a:xfrm>
            <a:off x="2965" y="0"/>
            <a:ext cx="3813002" cy="6872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6557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3CBD5E3-9B39-08E5-B261-F080C95BDB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4AB9B8B4-6AA0-6EC2-5180-35BA3CFC28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D0FDF4-CD21-A318-8C2C-B18EACF59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4818" y="613954"/>
            <a:ext cx="6800959" cy="69683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/>
              <a:t>Report #3</a:t>
            </a:r>
            <a:endParaRPr lang="en-US" b="1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A screenshot of a black screen&#10;&#10;AI-generated content may be incorrect.">
            <a:extLst>
              <a:ext uri="{FF2B5EF4-FFF2-40B4-BE49-F238E27FC236}">
                <a16:creationId xmlns:a16="http://schemas.microsoft.com/office/drawing/2014/main" id="{BA07EAC0-267B-A1A5-77ED-D65CA78107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5843" y="2717669"/>
            <a:ext cx="7649233" cy="261626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FDC0D48-CCCB-7890-AE5A-9565398FD058}"/>
              </a:ext>
            </a:extLst>
          </p:cNvPr>
          <p:cNvSpPr txBox="1"/>
          <p:nvPr/>
        </p:nvSpPr>
        <p:spPr>
          <a:xfrm>
            <a:off x="4074944" y="1309154"/>
            <a:ext cx="7850788" cy="1581597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en-US" b="1"/>
              <a:t>Supply Chain</a:t>
            </a:r>
            <a:endParaRPr lang="en-US"/>
          </a:p>
          <a:p>
            <a:pPr indent="-2286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How many shipments per supplier are received per month.</a:t>
            </a:r>
          </a:p>
          <a:p>
            <a:pPr indent="-2286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Are your suppliers delivering on time?</a:t>
            </a:r>
          </a:p>
        </p:txBody>
      </p:sp>
      <p:pic>
        <p:nvPicPr>
          <p:cNvPr id="4" name="Picture 3" descr="A person wearing a watch and holding a passport and a wallet&#10;&#10;AI-generated content may be incorrect.">
            <a:extLst>
              <a:ext uri="{FF2B5EF4-FFF2-40B4-BE49-F238E27FC236}">
                <a16:creationId xmlns:a16="http://schemas.microsoft.com/office/drawing/2014/main" id="{A57688A2-C075-6892-10A5-851E89C8B90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1888" t="289" r="30762" b="-630"/>
          <a:stretch>
            <a:fillRect/>
          </a:stretch>
        </p:blipFill>
        <p:spPr>
          <a:xfrm>
            <a:off x="3595" y="-5847"/>
            <a:ext cx="3842228" cy="6881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807605"/>
      </p:ext>
    </p:extLst>
  </p:cSld>
  <p:clrMapOvr>
    <a:masterClrMapping/>
  </p:clrMapOvr>
</p:sld>
</file>

<file path=ppt/theme/theme1.xml><?xml version="1.0" encoding="utf-8"?>
<a:theme xmlns:a="http://schemas.openxmlformats.org/drawingml/2006/main" name="VanillaVTI">
  <a:themeElements>
    <a:clrScheme name="Vanill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nillaVTI" id="{54D376C6-1C9B-4C6B-8F3C-483BB307BB05}" vid="{7690D8A9-C071-45EF-BA7A-F7FA9779B11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9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VanillaVTI</vt:lpstr>
      <vt:lpstr>Bacchus Winery</vt:lpstr>
      <vt:lpstr>Winery Database Solutions</vt:lpstr>
      <vt:lpstr>Introduction</vt:lpstr>
      <vt:lpstr>Case Study</vt:lpstr>
      <vt:lpstr>Business Rules and Assumptions</vt:lpstr>
      <vt:lpstr>Entity Relationship Diagram</vt:lpstr>
      <vt:lpstr>Report #2A</vt:lpstr>
      <vt:lpstr>Report #2B</vt:lpstr>
      <vt:lpstr>Report #3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2</cp:revision>
  <dcterms:created xsi:type="dcterms:W3CDTF">2025-05-10T14:46:51Z</dcterms:created>
  <dcterms:modified xsi:type="dcterms:W3CDTF">2025-05-18T21:44:11Z</dcterms:modified>
</cp:coreProperties>
</file>

<file path=docProps/thumbnail.jpeg>
</file>